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embedTrueTypeFonts="1" saveSubsetFonts="1" autoCompressPictures="0">
  <p:sldMasterIdLst>
    <p:sldMasterId id="2147483664" r:id="rId1"/>
  </p:sldMasterIdLst>
  <p:notesMasterIdLst>
    <p:notesMasterId r:id="rId19"/>
  </p:notesMasterIdLst>
  <p:sldIdLst>
    <p:sldId id="256" r:id="rId2"/>
    <p:sldId id="270" r:id="rId3"/>
    <p:sldId id="281" r:id="rId4"/>
    <p:sldId id="271" r:id="rId5"/>
    <p:sldId id="282" r:id="rId6"/>
    <p:sldId id="283" r:id="rId7"/>
    <p:sldId id="284" r:id="rId8"/>
    <p:sldId id="285" r:id="rId9"/>
    <p:sldId id="286" r:id="rId10"/>
    <p:sldId id="275" r:id="rId11"/>
    <p:sldId id="276" r:id="rId12"/>
    <p:sldId id="287" r:id="rId13"/>
    <p:sldId id="288" r:id="rId14"/>
    <p:sldId id="289" r:id="rId15"/>
    <p:sldId id="291" r:id="rId16"/>
    <p:sldId id="290" r:id="rId17"/>
    <p:sldId id="269" r:id="rId18"/>
  </p:sldIdLst>
  <p:sldSz cx="9144000" cy="5143500" type="screen16x9"/>
  <p:notesSz cx="6858000" cy="9144000"/>
  <p:embeddedFontLst>
    <p:embeddedFont>
      <p:font typeface="Arial Black" panose="020B0A04020102020204" pitchFamily="34" charset="0"/>
      <p:bold r:id="rId20"/>
    </p:embeddedFont>
    <p:embeddedFont>
      <p:font typeface="Nunito Sans" pitchFamily="2" charset="-52"/>
      <p:regular r:id="rId21"/>
      <p:bold r:id="rId22"/>
      <p:italic r:id="rId23"/>
      <p:boldItalic r:id="rId24"/>
    </p:embeddedFont>
    <p:embeddedFont>
      <p:font typeface="Nunito Sans Light" pitchFamily="2" charset="-52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B09593D-3B5A-43A0-BEA2-E3DD9A507957}">
  <a:tblStyle styleId="{EB09593D-3B5A-43A0-BEA2-E3DD9A507957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7F1"/>
          </a:solidFill>
        </a:fill>
      </a:tcStyle>
    </a:wholeTbl>
    <a:band1H>
      <a:tcTxStyle/>
      <a:tcStyle>
        <a:tcBdr/>
        <a:fill>
          <a:solidFill>
            <a:srgbClr val="CBCBE2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BCBE2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1E22AA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1E22AA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1E22AA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1E22AA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1" autoAdjust="0"/>
    <p:restoredTop sz="76442" autoAdjust="0"/>
  </p:normalViewPr>
  <p:slideViewPr>
    <p:cSldViewPr snapToGrid="0">
      <p:cViewPr varScale="1">
        <p:scale>
          <a:sx n="94" d="100"/>
          <a:sy n="94" d="100"/>
        </p:scale>
        <p:origin x="1144" y="44"/>
      </p:cViewPr>
      <p:guideLst>
        <p:guide orient="horz" pos="1620"/>
        <p:guide pos="2880"/>
      </p:guideLst>
    </p:cSldViewPr>
  </p:slideViewPr>
  <p:notesTextViewPr>
    <p:cViewPr>
      <p:scale>
        <a:sx n="66" d="100"/>
        <a:sy n="66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Физическая карта памяти системы включает в себя такие диапазоны адресов, как: области памяти, управляющие регистры с привязкой к памяти и пустые области в адресном пространстве. Некоторые области памяти могут не поддерживать чтение, запись или выполнение; некоторые могут не поддерживать доступ к </a:t>
            </a:r>
            <a:r>
              <a:rPr lang="ru-RU" dirty="0" err="1"/>
              <a:t>подслову</a:t>
            </a:r>
            <a:r>
              <a:rPr lang="ru-RU" dirty="0"/>
              <a:t> или подблоку; некоторые могут не поддерживать атомарные операции; а некоторые могут не поддерживать когерентность кэша или иметь различные модели памяти. В системах RISC-V эти свойства и возможности каждого региона физического адресного пространства называются атрибутами физической памяти (PMA).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PMA некоторых областей памяти фиксируются во время проектирования микросхемы – например, для ПЗУ на кристалле. Другие фиксируются во время проектирования платы, в зависимости, например, от того, какие другие микросхемы подключены к внешним шинам. Некоторые устройства могут быть конфигурируемыми во время работы для поддержки различных применений, которые подразумевают различные PMA. Например, оперативная память на кристалле может быть приватным кэшем одного ядра в одном приложении, или использоваться как общий некэшируемый блок памяти в другом конечном приложении. В большинстве систем потребуется, чтобы по крайней мере некоторые PMA динамически проверялись </a:t>
            </a:r>
            <a:r>
              <a:rPr lang="ru-RU" dirty="0" err="1"/>
              <a:t>аппаратно</a:t>
            </a:r>
            <a:r>
              <a:rPr lang="ru-RU" dirty="0"/>
              <a:t> на более поздних этапах конвейера выполнения после того, как будет известен физический адрес, поскольку некоторые операции не будут поддерживаться по всем физическим адресам памяти, а некоторые операции требуют знания текущей настройки конфигурируемого атрибута PMA.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Для RISC-V выделяется спецификация и проверка PMA в отдельную аппаратную структуру – устройство контроля PMA (PMA </a:t>
            </a:r>
            <a:r>
              <a:rPr lang="ru-RU" dirty="0" err="1"/>
              <a:t>checker</a:t>
            </a:r>
            <a:r>
              <a:rPr lang="ru-RU" dirty="0"/>
              <a:t>). Во многих случаях атрибуты известны на этапе проектирования системы для каждой области физического адреса и могут быть непосредственно подключены к устройству контроля PMA. Если атрибуты настраиваются во время выполнения, то могут быть предусмотрены специфические для платформы регистры управления с привязкой к памяти для задания этих атрибутов с гранулярностью, соответствующей каждой области памяти (например, для статической памяти с произвольным доступом (SRAM) на кристалле, которая может быть гибко разделена между кэшируемым и некэшируемым использованием).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Подробное описание PMA может занять целую главу изложения. Здесь не рассматриваются PMA с упорядочиванием памяти, PMA с идемпотентностью, PMA с когерентностью или PMA с возможностью кэширования. Подробности реализации PMA описаны в разделе 3.5 Привилегированной спецификации.</a:t>
            </a:r>
          </a:p>
        </p:txBody>
      </p:sp>
    </p:spTree>
    <p:extLst>
      <p:ext uri="{BB962C8B-B14F-4D97-AF65-F5344CB8AC3E}">
        <p14:creationId xmlns:p14="http://schemas.microsoft.com/office/powerpoint/2010/main" val="2704410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Немаскируемые прерывания (Non-</a:t>
            </a:r>
            <a:r>
              <a:rPr lang="ru-RU" dirty="0" err="1"/>
              <a:t>Maskable</a:t>
            </a:r>
            <a:r>
              <a:rPr lang="ru-RU" dirty="0"/>
              <a:t> </a:t>
            </a:r>
            <a:r>
              <a:rPr lang="ru-RU" dirty="0" err="1"/>
              <a:t>Interrupts</a:t>
            </a:r>
            <a:r>
              <a:rPr lang="ru-RU" dirty="0"/>
              <a:t>, NMI)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Немаскируемые прерывания (NMI) используются только в условиях аппаратных ошибок. При срабатывании они вызывают немедленный переход к обработчику NMI, работающему в M-режиме, независимо от того, как установлен бит разрешения прерывания для этого аппаратного потока. Другими словами, это прерывание будет обслуживаться без возможности его заблокировать. Каждое NMI будет иметь связанный с ним регистр «</a:t>
            </a:r>
            <a:r>
              <a:rPr lang="ru-RU" dirty="0" err="1"/>
              <a:t>mcause</a:t>
            </a:r>
            <a:r>
              <a:rPr lang="ru-RU" dirty="0"/>
              <a:t>». Это позволяет разработчикам самостоятельно решать, как они хотят обрабатывать эти прерывания, и позволяет им определять множество возможных причин. NMI не сбрасывают состояние процессора, что позволяет диагностировать, сообщать и, возможно, локализовать аппаратную ошибку.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902390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Физическая карта памяти системы включает в себя такие диапазоны адресов, как: области памяти, управляющие регистры с привязкой к памяти и пустые области в адресном пространстве. Некоторые области памяти могут не поддерживать чтение, запись или выполнение; некоторые могут не поддерживать доступ к </a:t>
            </a:r>
            <a:r>
              <a:rPr lang="ru-RU" dirty="0" err="1"/>
              <a:t>подслову</a:t>
            </a:r>
            <a:r>
              <a:rPr lang="ru-RU" dirty="0"/>
              <a:t> или подблоку; некоторые могут не поддерживать атомарные операции; а некоторые могут не поддерживать когерентность кэша или иметь различные модели памяти. В системах RISC-V эти свойства и возможности каждого региона физического адресного пространства называются атрибутами физической памяти (PMA).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PMA некоторых областей памяти фиксируются во время проектирования микросхемы – например, для ПЗУ на кристалле. Другие фиксируются во время проектирования платы, в зависимости, например, от того, какие другие микросхемы подключены к внешним шинам. Некоторые устройства могут быть конфигурируемыми во время работы для поддержки различных применений, которые подразумевают различные PMA. Например, оперативная память на кристалле может быть приватным кэшем одного ядра в одном приложении, или использоваться как общий некэшируемый блок памяти в другом конечном приложении. В большинстве систем потребуется, чтобы по крайней мере некоторые PMA динамически проверялись </a:t>
            </a:r>
            <a:r>
              <a:rPr lang="ru-RU" dirty="0" err="1"/>
              <a:t>аппаратно</a:t>
            </a:r>
            <a:r>
              <a:rPr lang="ru-RU" dirty="0"/>
              <a:t> на более поздних этапах конвейера выполнения после того, как будет известен физический адрес, поскольку некоторые операции не будут поддерживаться по всем физическим адресам памяти, а некоторые операции требуют знания текущей настройки конфигурируемого атрибута PMA.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Для RISC-V выделяется спецификация и проверка PMA в отдельную аппаратную структуру – устройство контроля PMA (PMA </a:t>
            </a:r>
            <a:r>
              <a:rPr lang="ru-RU" dirty="0" err="1"/>
              <a:t>checker</a:t>
            </a:r>
            <a:r>
              <a:rPr lang="ru-RU" dirty="0"/>
              <a:t>). Во многих случаях атрибуты известны на этапе проектирования системы для каждой области физического адреса и могут быть непосредственно подключены к устройству контроля PMA. Если атрибуты настраиваются во время выполнения, то могут быть предусмотрены специфические для платформы регистры управления с привязкой к памяти для задания этих атрибутов с гранулярностью, соответствующей каждой области памяти (например, для статической памяти с произвольным доступом (SRAM) на кристалле, которая может быть гибко разделена между кэшируемым и некэшируемым использованием).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Подробное описание PMA может занять целую главу изложения. Здесь не рассматриваются PMA с упорядочиванием памяти, PMA с идемпотентностью, PMA с когерентностью или PMA с возможностью кэширования. Подробности реализации PMA описаны в разделе 3.5 Привилегированной спецификации.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856005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Общей особенностью большинства современных процессоров является способ выполнения безопасных удаленных вычислений или «надежная среда выполнения». Примеры этой технологии включают 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Intel Software Guard Extensions</a:t>
            </a: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SGX</a:t>
            </a: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AMD Secure Encrypted Virtualization</a:t>
            </a: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SEV</a:t>
            </a: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и 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Arm </a:t>
            </a:r>
            <a:r>
              <a:rPr lang="en-US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TrustZone</a:t>
            </a: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Хотя RISC-V ISA не предоставляет комплексного решения для реализации надежной среды выполнения, возможности защиты физической памяти (PMP) являются прочной основой, на которой можно построить такую систему.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525221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RISC-V PMP ограничивает физические адреса, доступные программному обеспечению, работающему на жестком диске (аппаратный поток). Дополнительный модуль PMP предоставляет регистры управления машинным режимом для каждого модуля, позволяющие задавать привилегии доступа к физической памяти (чтение, запись, выполнение) для каждой области физической памяти. Значения PMP проверяются параллельно с проверками PMA, которые были рассмотрены в предыдущем разделе. Степень детализации настроек управления доступом PMP зависит от платформы и внутри платформы может варьироваться в зависимости от области физической памяти, но стандартное кодирование PMP поддерживает области размером до четырех байтов. Привилегии определенных регионов могут быть жестко закреплены (например, некоторые регионы могут быть видны только в машинном режиме, но не на уровнях с более низкими привилегиями).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58930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Записи PMP описываются 8-битным регистром конфигурации и одним 32-битным (или </a:t>
            </a:r>
            <a:b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64-битным) адресным регистром. Поддерживается до 16 записей PMP. Если реализованы </a:t>
            </a:r>
            <a:b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какие-либо записи PMP, то должны быть реализованы все CSR PMP, но любые поля CSR PMP могут быть установлены в ноль. CSR PMP доступны только в M-режиме.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265053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 этой главе описывается архитектура уровня супервизора RISC-V, которая содержит общее ядро, используемое с различными схемами трансляции и защиты адресов уровня супервизора. Режим супервизора для поддержки чистой виртуализации намеренно ограничен с точки зрения взаимодействия с базовым физическим оборудованием, таким как физическая память и прерывания устройств. В соответствии с этим, некоторые возможности супервизора, включая запросы на прерывания таймера и межпроцессорные прерывания, предоставляются механизмами, специфичными для конкретной реализации. В некоторых системах исполнительная среда супервизора (</a:t>
            </a:r>
            <a:r>
              <a:rPr lang="ru-RU" dirty="0" err="1"/>
              <a:t>Supervisor</a:t>
            </a:r>
            <a:r>
              <a:rPr lang="ru-RU" dirty="0"/>
              <a:t> </a:t>
            </a:r>
            <a:r>
              <a:rPr lang="ru-RU" dirty="0" err="1"/>
              <a:t>Execution</a:t>
            </a:r>
            <a:r>
              <a:rPr lang="ru-RU" dirty="0"/>
              <a:t> Environment, SEE) предоставляет эти возможности в виде бинарного интерфейса супервизора (</a:t>
            </a:r>
            <a:r>
              <a:rPr lang="ru-RU" dirty="0" err="1"/>
              <a:t>Supervisor</a:t>
            </a:r>
            <a:r>
              <a:rPr lang="ru-RU" dirty="0"/>
              <a:t> </a:t>
            </a:r>
            <a:r>
              <a:rPr lang="ru-RU" dirty="0" err="1"/>
              <a:t>Binary</a:t>
            </a:r>
            <a:r>
              <a:rPr lang="ru-RU" dirty="0"/>
              <a:t> Interface, SBI). В других системах эти возможности предоставляются напрямую, через какой-либо другой механизм, определяемый реализацией.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RISC-V поддерживает страничную 32-битную, 39-битную и 48-битную адресацию виртуальной памяти на основе страниц. Для синхронизации обновлений структур данных управления памятью в памяти с текущим выполнением используется супервизорная команда доступа к памяти (SFENCE.VMA). Выполнение этой команды гарантирует, что все предыдущие сохранения, уже видимые текущему RISC-V аппаратному потоку (</a:t>
            </a:r>
            <a:r>
              <a:rPr lang="ru-RU" dirty="0" err="1"/>
              <a:t>hardware</a:t>
            </a:r>
            <a:r>
              <a:rPr lang="ru-RU" dirty="0"/>
              <a:t> </a:t>
            </a:r>
            <a:r>
              <a:rPr lang="ru-RU" dirty="0" err="1"/>
              <a:t>thread</a:t>
            </a:r>
            <a:r>
              <a:rPr lang="ru-RU" dirty="0"/>
              <a:t>), будут упорядочены перед всеми последующими неявными обращениями этого аппаратного потока к структурам данных управления памятью.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Виртуальная память — это довольно сложная концепция, и она выходит за рамки этого курса. Достаточно понимать, что RISC-V поддерживает виртуальную страничную память с несколькими размерами, и что существует специальная команда S-режима, используемая для синхронизации обновлений между аппаратными потоками.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Спецификации, не входящие в ISA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Целевые группы также могут работать над программным обеспечением или стандартами, которые не являются частью ISA. Например, следующие группы работают над проектами, которые не приводят к созданию спецификаций, а скорее являются стандартами, стимулирующими сообщество разрабатывать свои продукты на общей основе: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рабочая группа по отладке работает над поддержкой и стандартами внешней отладки;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целевая группа по соблюдению требований работает над тестами и фреймворками соответствия RISC-V ISA;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целевая группа по структуре конфигурации работает над тем, как представить структуру конфигурации данной аппаратной реализации как в удобном для чтения человеку формате, так и в двоичном формате.</a:t>
            </a:r>
          </a:p>
        </p:txBody>
      </p:sp>
    </p:spTree>
    <p:extLst>
      <p:ext uri="{BB962C8B-B14F-4D97-AF65-F5344CB8AC3E}">
        <p14:creationId xmlns:p14="http://schemas.microsoft.com/office/powerpoint/2010/main" val="933636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7921d4871b_4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7921d4871b_4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Эта глава посвящена техническим деталям архитектуры набора команд (</a:t>
            </a:r>
            <a:r>
              <a:rPr lang="ru-RU" dirty="0" err="1"/>
              <a:t>Instruction</a:t>
            </a:r>
            <a:r>
              <a:rPr lang="ru-RU" dirty="0"/>
              <a:t> </a:t>
            </a:r>
            <a:r>
              <a:rPr lang="ru-RU" dirty="0" err="1"/>
              <a:t>Set</a:t>
            </a:r>
            <a:r>
              <a:rPr lang="ru-RU" dirty="0"/>
              <a:t> Architecture, ISA) RISC-V и ее отличиям от других ISA. В ней рассмотрены некоторые правила и нормы, регулирующие работу RISC-V International, а также то, как разрабатываются расширения и стандарты ISA.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 этой главе вы узнаете: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о процессе, который используется для разработки RISC-V ISA и расширений;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о различиях базовой, расширенной и стандартной ISA RISC-V;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об основах Непривилегированной (</a:t>
            </a:r>
            <a:r>
              <a:rPr lang="ru-RU" dirty="0" err="1"/>
              <a:t>Unprivileged</a:t>
            </a:r>
            <a:r>
              <a:rPr lang="ru-RU" dirty="0"/>
              <a:t>) и Привилегированной (</a:t>
            </a:r>
            <a:r>
              <a:rPr lang="ru-RU" dirty="0" err="1"/>
              <a:t>Privileged</a:t>
            </a:r>
            <a:r>
              <a:rPr lang="ru-RU" dirty="0"/>
              <a:t>) спецификаций.</a:t>
            </a:r>
          </a:p>
        </p:txBody>
      </p:sp>
    </p:spTree>
    <p:extLst>
      <p:ext uri="{BB962C8B-B14F-4D97-AF65-F5344CB8AC3E}">
        <p14:creationId xmlns:p14="http://schemas.microsoft.com/office/powerpoint/2010/main" val="2320105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Архитектура набора команд (ISA, </a:t>
            </a:r>
            <a:r>
              <a:rPr lang="ru-RU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Instruction</a:t>
            </a: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ru-RU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et</a:t>
            </a: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Architecture) – это абстрактная модель компьютера. Ее также называют архитектурой или архитектурой компьютера. Реализация ISA, например, центральный процессор (CPU, Central Processing Unit), называется имплементацией. Существуют такие распространенные 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ISA </a:t>
            </a: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как x86, ARM, MIPS, </a:t>
            </a:r>
            <a:r>
              <a:rPr lang="ru-RU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PowerPC</a:t>
            </a: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или SPARC. Все эти ISA требуют лицензии для их имплементации. В свою очередь, RISC-V ISA предоставляется под лицензией с открытым исходным кодом, которая не требует платы за использование.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Чем отличается ISA RISC-V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Наиболее заметным отличием RISC-V от других ISA является то, что RISC-V разрабатывается организацией с открытым членством, в которую можно вступить совершенно бесплатно, и лицензировать свои ISA на основе разрешительных лицензий с открытым исходным кодом. Это означает, что любой может внести свой вклад в спецификации, и ни одна компания или группа компаний не может определять направление развития стандартов.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RISC-V International управляется Советом директоров. Совет состоит из членов, избранных для представления всех классов членства, чтобы обеспечить стратегический голос на всех уровнях. Кроме того, Технический руководящий комитет (</a:t>
            </a:r>
            <a:r>
              <a:rPr lang="ru-RU" dirty="0" err="1"/>
              <a:t>Technical</a:t>
            </a:r>
            <a:r>
              <a:rPr lang="ru-RU" dirty="0"/>
              <a:t> </a:t>
            </a:r>
            <a:r>
              <a:rPr lang="ru-RU" dirty="0" err="1"/>
              <a:t>Steering</a:t>
            </a:r>
            <a:r>
              <a:rPr lang="ru-RU" dirty="0"/>
              <a:t> Committee, TSC) обеспечивает руководство техническими инициативами по разработке долгосрочной стратегии, формированию тактических комитетов и рабочих групп и утверждение технических результатов для ратификации или выпуска спецификаций.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Модель совместного развития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Спецификация RISC-V начинает свою жизнь как только целевая группа, утвержденная Техническим руководящим комитетом (TSC). После того, как целевая группа получила утвержденный устав, она начинает публичную работу на </a:t>
            </a:r>
            <a:r>
              <a:rPr lang="ru-RU" dirty="0" err="1"/>
              <a:t>GitHub</a:t>
            </a:r>
            <a:r>
              <a:rPr lang="ru-RU" dirty="0"/>
              <a:t>, работая над своими документами в формате </a:t>
            </a:r>
            <a:r>
              <a:rPr lang="ru-RU" dirty="0" err="1"/>
              <a:t>AsciiDoc</a:t>
            </a:r>
            <a:r>
              <a:rPr lang="ru-RU" dirty="0"/>
              <a:t>. Эти репозитории на </a:t>
            </a:r>
            <a:r>
              <a:rPr lang="ru-RU" dirty="0" err="1"/>
              <a:t>GitHub</a:t>
            </a:r>
            <a:r>
              <a:rPr lang="ru-RU" dirty="0"/>
              <a:t> могут получать запросы на исправление только от членов RISC-V International, но при этом работа ведется публично и прозрачно. Для групп, решивших вести протоколы, протоколы заседаний целевых групп также публикуются в открытом доступе. Любой пользователь </a:t>
            </a:r>
            <a:r>
              <a:rPr lang="ru-RU" dirty="0" err="1"/>
              <a:t>GitHub</a:t>
            </a:r>
            <a:r>
              <a:rPr lang="ru-RU" dirty="0"/>
              <a:t> может свободно отправлять вопросы в репозиторий, чтобы дать раннюю обратную связь по любой спецификации. Спецификации и стандарты, не относящиеся к ISA (например, трассировка процессора, архитектурные тесты, оверлей программного обеспечения), разрабатываются аналогичным образом.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Спецификации RISC-V размещены на </a:t>
            </a:r>
            <a:r>
              <a:rPr lang="ru-RU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и находятся рядом с десятками программных проектов. Список ратифицированных спецификаций и ссылки на их репозитории можно найти на </a:t>
            </a:r>
            <a:r>
              <a:rPr lang="ru-RU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ru-RU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Создание и курирование открытых спецификаций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Процесс разработки спецификаций обычно возглавляет архитектор аппаратного обеспечения в одной из организаций-членов RISC-V International. Архитектор может непосредственно не разрабатывать текст, но выступает в качестве председателя целевой группы, контролирующей разработку спецификации. Для завершения разработки спецификации группе может потребоваться от нескольких месяцев до более одного года. Жизненный цикл расширения будет описан далее.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ru-RU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Открытость процесса разработки зависит от трех ключевых фактов: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1.	Список рассылки целевой группы является общедоступным.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2.	Документ спецификации находится в открытом доступе, и к нему можно оставлять комментарии.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3.	Существует общедоступный список рассылки, куда любой желающий может отправить электронное письмо (isa-dev@groups.riscv.org).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ru-RU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Используя эту методологию, даже те, кто не являются членами организации, могут участвовать в разработке любой спецификации или стандарта, задавая вопросы, внося предложения или просто следя за ходом работы. Более того, в процессе ратификации существует 45-дневный период, когда все работы над спецификацией должны быть заморожены, а сама спецификация опубликована для ознакомления сообществом разработчиков. В это время все желающие могут высказать свои замечания, и все вопросы будут решены до голосования за ратификацию.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ru-RU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Хотя стать членом RISC-V International – самый простой способ внести свой вклад в открытые спецификации, это не единственный способ. Любой может внести свой вклад, взаимодействуя с целевыми группами на публичных форумах, таких как список рассылки и </a:t>
            </a:r>
            <a:r>
              <a:rPr lang="ru-RU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046128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Каждое расширение RISC-V проходит несколько этапов на пути к ратификации (рис. 2). В этом разделе кратко рассмотрен каждый этап этого пути: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1. План.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Целевая группа разрабатывает окончательный устав и устанавливает некоторые временные рамки.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2. Разработка.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Группа выпускает несколько версий, которые считаются нестабильными.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3. Заморозка.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Группа готовит полный окончательный вариант спецификации без существенных неизвестных и ожидаемых изменений (только для исправления проблем, но без новых возможностей).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4. Готовность к утверждению.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Проект спецификации рассылается на общественное рассмотрение, рассматриваются любые комментарии или вопросы общественности, и Технический Руководящий Комитет (TSC) ставится в известность о необходимости голосования.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5. Развитие экосистемы.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6269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Расширение ратифицировано и поддерживается как часть RISC-V ISA. Сообществу еще предстоит решить множество задач. Например, спецификация </a:t>
            </a:r>
            <a:r>
              <a:rPr lang="ru-RU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Vector</a:t>
            </a: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была ратифицирована, но добавление </a:t>
            </a:r>
            <a:r>
              <a:rPr lang="ru-RU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автовекторизации</a:t>
            </a: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в компиляторы является частью списка задач по развитию экосистемы этой спецификации.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ru-RU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После ратификации расширения оно добавляется либо в непривилегированную, либо в привилегированную спецификацию. Иногда спецификация создается как часть отдельного документа (наиболее распространенным примером является спецификация отладки). Но это редкий случай и обычно указывает на то, что расширение не является частью ISA, а представляет собой «стандарт» или «не-ISA спецификацию». Далее рассмотрены непривилегированная и привилегированная спецификации более подробно.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ru-RU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725593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RISC-V ISA состоит из двух частей: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непривилегированная спецификация;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привилегированная спецификация.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735278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Чтобы понять, почему спецификация делится на две разные части, необходимо сначала немного разобраться в компьютерной архитектуре и безопасности. Исторически процессоры использовали иерархические домены защиты, часто называемые кольцами защиты, для защиты данных и кода от злоумышленников.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Наиболее привилегированный код работает в «кольце 0» и имеет доступ ко всей системе. Процессор решает, какие привилегии предоставить исполняемому коду, в зависимости от уровня привилегий. Например, доступ к памяти по физическому адресу может быть ограничен «кольцом 0», так что другие кольца должны ссылаться на виртуальное адресное пространство. Обычно процессор может одновременно работать только в одном из режимов привилегий, а для перехода между режимами существуют специальные команды. Все эти детали могут меняться от системы к системе, но они должны соответствовать правилам, установленным в документах спецификации конкретной архитектуры.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 настоящее время RISC-V имеет три уровня привилегий: режим пользователя (U-</a:t>
            </a:r>
            <a:r>
              <a:rPr lang="ru-RU" dirty="0" err="1"/>
              <a:t>mode</a:t>
            </a:r>
            <a:r>
              <a:rPr lang="ru-RU" dirty="0"/>
              <a:t>, User Mode), режим супервизора (S-</a:t>
            </a:r>
            <a:r>
              <a:rPr lang="ru-RU" dirty="0" err="1"/>
              <a:t>mode</a:t>
            </a:r>
            <a:r>
              <a:rPr lang="ru-RU" dirty="0"/>
              <a:t>, </a:t>
            </a:r>
            <a:r>
              <a:rPr lang="ru-RU" dirty="0" err="1"/>
              <a:t>Supervisor</a:t>
            </a:r>
            <a:r>
              <a:rPr lang="ru-RU" dirty="0"/>
              <a:t> Mode) и машинный режим (M-</a:t>
            </a:r>
            <a:r>
              <a:rPr lang="ru-RU" dirty="0" err="1"/>
              <a:t>mode</a:t>
            </a:r>
            <a:r>
              <a:rPr lang="ru-RU" dirty="0"/>
              <a:t>, Machine Mode). Их можно представить как «кольцо 2», «кольцо 1» и «кольцо 0» соответственно. Другие режимы, такие как режим гипервизора (H-</a:t>
            </a:r>
            <a:r>
              <a:rPr lang="ru-RU" dirty="0" err="1"/>
              <a:t>mode</a:t>
            </a:r>
            <a:r>
              <a:rPr lang="ru-RU" dirty="0"/>
              <a:t>), вероятно, будут добавлены в ближайшем будущем. Как и на рисунке выше, режим U предназначен для пользовательских процессов, режим S – для ядра и/или драйверов устройств, а режим M – для загрузчика и/или микропрограммного обеспечения. Каждый уровень привилегий имеет доступ к определенным регистрам управления и состояния (Control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Status</a:t>
            </a:r>
            <a:r>
              <a:rPr lang="ru-RU" dirty="0"/>
              <a:t> </a:t>
            </a:r>
            <a:r>
              <a:rPr lang="ru-RU" dirty="0" err="1"/>
              <a:t>Registers</a:t>
            </a:r>
            <a:r>
              <a:rPr lang="ru-RU" dirty="0"/>
              <a:t>, CSR), и более высокие уровни привилегий могут получить доступ к CSR менее привилегированных уровней.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50222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Расширение М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Глава 7 непривилегированной спецификации описывает, как должно выполняться умножение и деление целых чисел. В ней описывается поведение каждой из команд умножения (MUL, MULH, MULHU, MULHU, MULW), какие регистры используются для множителя и множимого, и где хранится результат. То же самое делается и для деления, поскольку функционально можно рассматривать деление как обратную операцию умножению. Может показаться странным, что это расширение не вошло в стандартную спецификацию. Но для многих встроенных процессоров умножение можно выполнять </a:t>
            </a:r>
            <a:r>
              <a:rPr lang="ru-RU" dirty="0" err="1"/>
              <a:t>программно</a:t>
            </a:r>
            <a:r>
              <a:rPr lang="ru-RU" dirty="0"/>
              <a:t>, если оно требуется нечасто или вообще не требуется. Удаление этой логики из процессора позволяет сэкономить деньги на разработке и снизить стоимость конечного продукта.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Расширение F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 главе 11 непривилегированной спецификации описано, как добавляются вычислительные команды с плавающей точкой одинарной точности, соответствующие стандарту арифметики IEEE 754-2008. Существует множество ресурсов, описывающих детали арифметики с плавающей точкой в вычислениях. В этой главе описывается, как этот процесс реализован в RISC-V, и дополняется главой 12 (расширение D), которая описывает вычислительные команды двойной точности с плавающей точкой. А в главе 13 рассматривается расширение стандарта Q для 128-битных двоичных команд с плавающей точкой четверной точности. Все эти три расширения соответствуют стандартам IEEE. Многие встроенные приложения не требуют логики с плавающей точкой, и поэтому это расширение не является частью базовых ISA.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Расширение С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 главе 16 описано расширение сжатого набора команд, которое уменьшает статический и динамический размер кода путем добавления коротких 16-битных кодировок команд для общих операций. Как правило, 50%-60% команд RISC-V в программе могут быть заменены командами RVC, что приводит к уменьшению размера кода на 25%-30%. Расширение C совместимо со всеми другими стандартными расширениями команд. Оно позволяет свободно смешивать 16-битные команды с 32-битными, причем последние могут начинаться с любой 16-битной границы. Таким образом, при добавлении расширения C в любую систему ни одна команда не вызывает исключения, связанные с выравниванием адресов команд.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Приведенные выше расширения охватывают большинство ратифицированных в настоящее время расширений в непривилегированной спецификации. Важно отметить, что многие расширения включены в спецификацию на стадии "черновика" или "заморозки". Как уже было сказано в разделе «Жизненный цикл расширений RISC-V», эти спецификации еще не ратифицированы, и любая реализация должна избегать их использования в производстве.</a:t>
            </a:r>
          </a:p>
        </p:txBody>
      </p:sp>
    </p:spTree>
    <p:extLst>
      <p:ext uri="{BB962C8B-B14F-4D97-AF65-F5344CB8AC3E}">
        <p14:creationId xmlns:p14="http://schemas.microsoft.com/office/powerpoint/2010/main" val="332742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Как следует из названия, привилегированная спецификация содержит описания RISC-V ISA, которые работают в машинном режиме (M-</a:t>
            </a:r>
            <a:r>
              <a:rPr lang="ru-RU" dirty="0" err="1"/>
              <a:t>mode</a:t>
            </a:r>
            <a:r>
              <a:rPr lang="ru-RU" dirty="0"/>
              <a:t>) или режиме супервизора (S-</a:t>
            </a:r>
            <a:r>
              <a:rPr lang="ru-RU" dirty="0" err="1"/>
              <a:t>mode</a:t>
            </a:r>
            <a:r>
              <a:rPr lang="ru-RU" dirty="0"/>
              <a:t>). Эти режимы имеют повышенные привилегии и поэтому описаны в совершенно отдельном документе от базового ISA и стандартных расширений. Эта спецификация также содержит дополнительные функциональные возможности, необходимые для запуска полнофункциональных операционных систем, таких как Linux.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 первой части каждой главы привилегированной спецификации привилегий подробно описаны регистры управления и состояния (CSR), доступ к которым возможен только из M- и S-режима. Мы не будем рассматривать эти детали здесь, а сосредоточимся на других деталях, специфичных для этих двух режимов.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ISA машинного уровня (M-режим), версия 1.11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 этой главе описаны функции машинного уровня, доступные в машинном режиме. M-режим используется для низкоуровневого доступа к аппаратной платформе и является первым режимом, который включается при сбросе, когда процессор завершает инициализацию и готов к выполнению кода. М-режим также может использоваться для реализации функций, которые слишком сложно или дорого реализовывать в аппаратном обеспечении напрямую. Хорошим примером может служить сторожевой таймер, реализованный в низкоуровневом программном обеспечении (микропрограмме), который помогает системе восстанавливаться после сбоев. Далее рассмотрены три важные особенности М-режима, описанные в спецификации: немаскируемые прерывания, атрибуты физической памяти и защита физической памяти.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Немаскируемые прерывания (Non-</a:t>
            </a:r>
            <a:r>
              <a:rPr lang="ru-RU" b="1" dirty="0" err="1"/>
              <a:t>Maskable</a:t>
            </a:r>
            <a:r>
              <a:rPr lang="ru-RU" b="1" dirty="0"/>
              <a:t> </a:t>
            </a:r>
            <a:r>
              <a:rPr lang="ru-RU" b="1" dirty="0" err="1"/>
              <a:t>Interrupts</a:t>
            </a:r>
            <a:r>
              <a:rPr lang="ru-RU" b="1" dirty="0"/>
              <a:t>, NMI)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Немаскируемые прерывания (NMI) используются только в условиях аппаратных ошибок. При срабатывании они вызывают немедленный переход к обработчику NMI, работающему в M-режиме, независимо от того, как установлен бит разрешения прерывания для этого аппаратного потока. Другими словами, это прерывание будет обслуживаться без возможности его заблокировать. Каждое NMI будет иметь связанный с ним регистр «</a:t>
            </a:r>
            <a:r>
              <a:rPr lang="ru-RU" dirty="0" err="1"/>
              <a:t>mcause</a:t>
            </a:r>
            <a:r>
              <a:rPr lang="ru-RU" dirty="0"/>
              <a:t>». Это позволяет разработчикам самостоятельно решать, как они хотят обрабатывать эти прерывания, и позволяет им определять множество возможных причин. NMI не сбрасывают состояние процессора, что позволяет диагностировать, сообщать и, возможно, локализовать аппаратную ошибку.</a:t>
            </a:r>
          </a:p>
        </p:txBody>
      </p:sp>
    </p:spTree>
    <p:extLst>
      <p:ext uri="{BB962C8B-B14F-4D97-AF65-F5344CB8AC3E}">
        <p14:creationId xmlns:p14="http://schemas.microsoft.com/office/powerpoint/2010/main" val="2617423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48697" y="511916"/>
            <a:ext cx="3737767" cy="4119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4825" y="481589"/>
            <a:ext cx="3095625" cy="24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>
            <a:spLocks noGrp="1"/>
          </p:cNvSpPr>
          <p:nvPr>
            <p:ph type="title"/>
          </p:nvPr>
        </p:nvSpPr>
        <p:spPr>
          <a:xfrm>
            <a:off x="386150" y="1946200"/>
            <a:ext cx="4487100" cy="13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393875" y="4154950"/>
            <a:ext cx="2471400" cy="4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8"/>
          <p:cNvSpPr txBox="1">
            <a:spLocks noGrp="1"/>
          </p:cNvSpPr>
          <p:nvPr>
            <p:ph type="body" idx="1"/>
          </p:nvPr>
        </p:nvSpPr>
        <p:spPr>
          <a:xfrm>
            <a:off x="456075" y="943200"/>
            <a:ext cx="8220000" cy="3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9pPr>
          </a:lstStyle>
          <a:p>
            <a:endParaRPr/>
          </a:p>
        </p:txBody>
      </p:sp>
      <p:sp>
        <p:nvSpPr>
          <p:cNvPr id="179" name="Google Shape;179;p8"/>
          <p:cNvSpPr txBox="1">
            <a:spLocks noGrp="1"/>
          </p:cNvSpPr>
          <p:nvPr>
            <p:ph type="title" idx="2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sz="800" b="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0"/>
          <p:cNvSpPr txBox="1">
            <a:spLocks noGrp="1"/>
          </p:cNvSpPr>
          <p:nvPr>
            <p:ph type="title" idx="2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sz="800" b="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5"/>
          <p:cNvSpPr txBox="1">
            <a:spLocks noGrp="1"/>
          </p:cNvSpPr>
          <p:nvPr>
            <p:ph type="body" idx="1"/>
          </p:nvPr>
        </p:nvSpPr>
        <p:spPr>
          <a:xfrm>
            <a:off x="4572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инальный слайд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03118" y="511916"/>
            <a:ext cx="3737767" cy="4119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4825" y="481589"/>
            <a:ext cx="3095625" cy="24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  <a:defRPr sz="1500" b="1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6075" y="943200"/>
            <a:ext cx="8220000" cy="3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800" b="0" i="0" u="none" strike="noStrike" cap="non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800" b="0" i="0" u="none" strike="noStrike" cap="none">
              <a:solidFill>
                <a:srgbClr val="00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10;p1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w="12700" cap="rnd" cmpd="sng">
            <a:solidFill>
              <a:srgbClr val="2832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1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endParaRPr sz="1500" b="1" i="0" u="none" strike="noStrike" cap="non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" name="Google Shape;12;p1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6" r:id="rId3"/>
    <p:sldLayoutId id="2147483661" r:id="rId4"/>
    <p:sldLayoutId id="2147483662" r:id="rId5"/>
    <p:sldLayoutId id="214748366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8"/>
          <p:cNvSpPr txBox="1">
            <a:spLocks noGrp="1"/>
          </p:cNvSpPr>
          <p:nvPr>
            <p:ph type="title"/>
          </p:nvPr>
        </p:nvSpPr>
        <p:spPr>
          <a:xfrm>
            <a:off x="148154" y="1911450"/>
            <a:ext cx="4792146" cy="13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ru-RU" dirty="0"/>
              <a:t>Введение в </a:t>
            </a:r>
            <a:r>
              <a:rPr lang="fr-CH" dirty="0"/>
              <a:t>RISC-V</a:t>
            </a:r>
            <a:br>
              <a:rPr lang="ru-RU" dirty="0"/>
            </a:br>
            <a:r>
              <a:rPr lang="ru-RU" dirty="0"/>
              <a:t>Лекция 4 | Разработка </a:t>
            </a:r>
            <a:r>
              <a:rPr lang="fr-CH" dirty="0"/>
              <a:t>RISC-V</a:t>
            </a:r>
            <a:br>
              <a:rPr lang="fr-CH" dirty="0"/>
            </a:br>
            <a:br>
              <a:rPr lang="ru-RU" dirty="0"/>
            </a:br>
            <a:endParaRPr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72B6EA8-9497-3658-047F-447D443576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265771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Привилегированная </a:t>
            </a:r>
            <a:r>
              <a:rPr lang="fr-CH" sz="2800" dirty="0"/>
              <a:t>ISA</a:t>
            </a:r>
            <a:endParaRPr lang="ru-RU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63279A-2565-F163-B062-96B1E4800F32}"/>
              </a:ext>
            </a:extLst>
          </p:cNvPr>
          <p:cNvSpPr txBox="1"/>
          <p:nvPr/>
        </p:nvSpPr>
        <p:spPr>
          <a:xfrm>
            <a:off x="311700" y="876300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solidFill>
                  <a:srgbClr val="002060"/>
                </a:solidFill>
              </a:rPr>
              <a:t>Машинный режим</a:t>
            </a:r>
          </a:p>
          <a:p>
            <a:endParaRPr lang="fr-CH" sz="1800" b="1" dirty="0">
              <a:solidFill>
                <a:srgbClr val="002060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C6E417-9A16-A5FB-2A23-AAC957B1E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313" y="1562100"/>
            <a:ext cx="6165374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7652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106159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Привилегированная </a:t>
            </a:r>
            <a:r>
              <a:rPr lang="fr-CH" sz="2800" dirty="0"/>
              <a:t>ISA</a:t>
            </a:r>
            <a:endParaRPr lang="ru-RU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63279A-2565-F163-B062-96B1E4800F32}"/>
              </a:ext>
            </a:extLst>
          </p:cNvPr>
          <p:cNvSpPr txBox="1"/>
          <p:nvPr/>
        </p:nvSpPr>
        <p:spPr>
          <a:xfrm>
            <a:off x="311700" y="613531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solidFill>
                  <a:srgbClr val="002060"/>
                </a:solidFill>
              </a:rPr>
              <a:t>Особенности машинного режима</a:t>
            </a:r>
          </a:p>
          <a:p>
            <a:endParaRPr lang="fr-CH" sz="1800" b="1" dirty="0">
              <a:solidFill>
                <a:srgbClr val="002060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A4BBEF8-66BB-8A8B-54CC-7E5137119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450" y="969188"/>
            <a:ext cx="8039100" cy="3560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691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106159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Привилегированная </a:t>
            </a:r>
            <a:r>
              <a:rPr lang="fr-CH" sz="2800" dirty="0"/>
              <a:t>ISA</a:t>
            </a:r>
            <a:endParaRPr lang="ru-RU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63279A-2565-F163-B062-96B1E4800F32}"/>
              </a:ext>
            </a:extLst>
          </p:cNvPr>
          <p:cNvSpPr txBox="1"/>
          <p:nvPr/>
        </p:nvSpPr>
        <p:spPr>
          <a:xfrm>
            <a:off x="311700" y="613531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solidFill>
                  <a:srgbClr val="002060"/>
                </a:solidFill>
              </a:rPr>
              <a:t>Атрибуты физической памяти</a:t>
            </a:r>
          </a:p>
          <a:p>
            <a:endParaRPr lang="fr-CH" sz="1800" b="1" dirty="0">
              <a:solidFill>
                <a:srgbClr val="002060"/>
              </a:solidFill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3ED1778-FF04-8BDC-3C35-221CDA8682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097" y="963453"/>
            <a:ext cx="7593806" cy="3566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8942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106159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Привилегированная </a:t>
            </a:r>
            <a:r>
              <a:rPr lang="fr-CH" sz="2800" dirty="0"/>
              <a:t>ISA</a:t>
            </a:r>
            <a:endParaRPr lang="ru-RU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63279A-2565-F163-B062-96B1E4800F32}"/>
              </a:ext>
            </a:extLst>
          </p:cNvPr>
          <p:cNvSpPr txBox="1"/>
          <p:nvPr/>
        </p:nvSpPr>
        <p:spPr>
          <a:xfrm>
            <a:off x="311700" y="613531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solidFill>
                  <a:srgbClr val="002060"/>
                </a:solidFill>
              </a:rPr>
              <a:t>Атрибуты физической памяти</a:t>
            </a:r>
          </a:p>
          <a:p>
            <a:endParaRPr lang="fr-CH" sz="1800" b="1" dirty="0">
              <a:solidFill>
                <a:srgbClr val="002060"/>
              </a:solidFill>
            </a:endParaRPr>
          </a:p>
        </p:txBody>
      </p:sp>
      <p:sp>
        <p:nvSpPr>
          <p:cNvPr id="2" name="Включается при сбросе при инициализации CPU">
            <a:extLst>
              <a:ext uri="{FF2B5EF4-FFF2-40B4-BE49-F238E27FC236}">
                <a16:creationId xmlns:a16="http://schemas.microsoft.com/office/drawing/2014/main" id="{1C060184-ED5B-6F46-C918-D377CCF9F3B6}"/>
              </a:ext>
            </a:extLst>
          </p:cNvPr>
          <p:cNvSpPr/>
          <p:nvPr/>
        </p:nvSpPr>
        <p:spPr>
          <a:xfrm>
            <a:off x="1917222" y="2104425"/>
            <a:ext cx="5309556" cy="934649"/>
          </a:xfrm>
          <a:prstGeom prst="roundRect">
            <a:avLst>
              <a:gd name="adj" fmla="val 15000"/>
            </a:avLst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indent="254000" defTabSz="584200">
              <a:lnSpc>
                <a:spcPct val="100000"/>
              </a:lnSpc>
              <a:spcBef>
                <a:spcPts val="0"/>
              </a:spcBef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indent="0" algn="ctr"/>
            <a:r>
              <a:rPr lang="en-US" dirty="0">
                <a:latin typeface="Arial Black" panose="020B0A04020102020204" pitchFamily="34" charset="0"/>
              </a:rPr>
              <a:t>PMA (Physical Memory Attributes)</a:t>
            </a:r>
            <a:endParaRPr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2199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106159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Привилегированная </a:t>
            </a:r>
            <a:r>
              <a:rPr lang="fr-CH" sz="2800" dirty="0"/>
              <a:t>ISA</a:t>
            </a:r>
            <a:endParaRPr lang="ru-RU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63279A-2565-F163-B062-96B1E4800F32}"/>
              </a:ext>
            </a:extLst>
          </p:cNvPr>
          <p:cNvSpPr txBox="1"/>
          <p:nvPr/>
        </p:nvSpPr>
        <p:spPr>
          <a:xfrm>
            <a:off x="311700" y="613531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solidFill>
                  <a:srgbClr val="002060"/>
                </a:solidFill>
              </a:rPr>
              <a:t>Защита физической памяти</a:t>
            </a:r>
          </a:p>
        </p:txBody>
      </p:sp>
      <p:sp>
        <p:nvSpPr>
          <p:cNvPr id="4" name="Низкоуровневый доступ к аппаратной платформе">
            <a:extLst>
              <a:ext uri="{FF2B5EF4-FFF2-40B4-BE49-F238E27FC236}">
                <a16:creationId xmlns:a16="http://schemas.microsoft.com/office/drawing/2014/main" id="{E86AA18F-34D4-04D1-CAE8-7BE4F47E8DD3}"/>
              </a:ext>
            </a:extLst>
          </p:cNvPr>
          <p:cNvSpPr/>
          <p:nvPr/>
        </p:nvSpPr>
        <p:spPr>
          <a:xfrm>
            <a:off x="326973" y="1171635"/>
            <a:ext cx="4245027" cy="668768"/>
          </a:xfrm>
          <a:prstGeom prst="roundRect">
            <a:avLst>
              <a:gd name="adj" fmla="val 15000"/>
            </a:avLst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indent="254000" defTabSz="584200">
              <a:lnSpc>
                <a:spcPct val="100000"/>
              </a:lnSpc>
              <a:spcBef>
                <a:spcPts val="0"/>
              </a:spcBef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ru-RU" dirty="0"/>
              <a:t>Ограничение физических адресов</a:t>
            </a:r>
            <a:endParaRPr dirty="0"/>
          </a:p>
        </p:txBody>
      </p:sp>
      <p:sp>
        <p:nvSpPr>
          <p:cNvPr id="5" name="Включается при сбросе при инициализации CPU">
            <a:extLst>
              <a:ext uri="{FF2B5EF4-FFF2-40B4-BE49-F238E27FC236}">
                <a16:creationId xmlns:a16="http://schemas.microsoft.com/office/drawing/2014/main" id="{8627F36C-C21F-9E6A-1186-477AC8D62488}"/>
              </a:ext>
            </a:extLst>
          </p:cNvPr>
          <p:cNvSpPr/>
          <p:nvPr/>
        </p:nvSpPr>
        <p:spPr>
          <a:xfrm>
            <a:off x="326973" y="2023167"/>
            <a:ext cx="4245027" cy="668768"/>
          </a:xfrm>
          <a:prstGeom prst="roundRect">
            <a:avLst>
              <a:gd name="adj" fmla="val 15000"/>
            </a:avLst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indent="254000" defTabSz="584200">
              <a:lnSpc>
                <a:spcPct val="100000"/>
              </a:lnSpc>
              <a:spcBef>
                <a:spcPts val="0"/>
              </a:spcBef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ru-RU" dirty="0"/>
              <a:t>Регистры управления машинным режимом</a:t>
            </a:r>
            <a:endParaRPr dirty="0"/>
          </a:p>
        </p:txBody>
      </p:sp>
      <p:sp>
        <p:nvSpPr>
          <p:cNvPr id="6" name="Реализация затратных функций">
            <a:extLst>
              <a:ext uri="{FF2B5EF4-FFF2-40B4-BE49-F238E27FC236}">
                <a16:creationId xmlns:a16="http://schemas.microsoft.com/office/drawing/2014/main" id="{F7F17447-C242-1A3C-BC9F-A44541C545EC}"/>
              </a:ext>
            </a:extLst>
          </p:cNvPr>
          <p:cNvSpPr/>
          <p:nvPr/>
        </p:nvSpPr>
        <p:spPr>
          <a:xfrm>
            <a:off x="326973" y="2874699"/>
            <a:ext cx="4245027" cy="668768"/>
          </a:xfrm>
          <a:prstGeom prst="roundRect">
            <a:avLst>
              <a:gd name="adj" fmla="val 15000"/>
            </a:avLst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indent="254000" defTabSz="584200">
              <a:lnSpc>
                <a:spcPct val="100000"/>
              </a:lnSpc>
              <a:spcBef>
                <a:spcPts val="0"/>
              </a:spcBef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Реализация затратных функций</a:t>
            </a:r>
          </a:p>
        </p:txBody>
      </p:sp>
    </p:spTree>
    <p:extLst>
      <p:ext uri="{BB962C8B-B14F-4D97-AF65-F5344CB8AC3E}">
        <p14:creationId xmlns:p14="http://schemas.microsoft.com/office/powerpoint/2010/main" val="4201957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106159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Защита физической памяти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B71D15C-FFA2-D63E-A764-6A97684BF5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095" y="812646"/>
            <a:ext cx="7997809" cy="28563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747699-D508-A022-70ED-5320DDE28101}"/>
              </a:ext>
            </a:extLst>
          </p:cNvPr>
          <p:cNvSpPr txBox="1"/>
          <p:nvPr/>
        </p:nvSpPr>
        <p:spPr>
          <a:xfrm>
            <a:off x="573095" y="3670887"/>
            <a:ext cx="4572000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§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000" dirty="0">
                <a:solidFill>
                  <a:srgbClr val="002060"/>
                </a:solidFill>
              </a:rPr>
              <a:t>доступ к своей памяти и к </a:t>
            </a:r>
            <a:r>
              <a:rPr lang="en-US" sz="2000" dirty="0">
                <a:solidFill>
                  <a:srgbClr val="002060"/>
                </a:solidFill>
              </a:rPr>
              <a:t>E1</a:t>
            </a:r>
            <a:endParaRPr lang="ru-RU" sz="2000" dirty="0">
              <a:solidFill>
                <a:srgbClr val="002060"/>
              </a:solidFill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§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000" dirty="0">
                <a:solidFill>
                  <a:srgbClr val="002060"/>
                </a:solidFill>
              </a:rPr>
              <a:t>конфиденциальность</a:t>
            </a:r>
          </a:p>
        </p:txBody>
      </p:sp>
    </p:spTree>
    <p:extLst>
      <p:ext uri="{BB962C8B-B14F-4D97-AF65-F5344CB8AC3E}">
        <p14:creationId xmlns:p14="http://schemas.microsoft.com/office/powerpoint/2010/main" val="298484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277609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H" sz="2800" dirty="0"/>
              <a:t>ISA </a:t>
            </a:r>
            <a:r>
              <a:rPr lang="ru-RU" sz="2800" dirty="0"/>
              <a:t>уровня </a:t>
            </a:r>
            <a:r>
              <a:rPr lang="fr-CH" sz="2800" dirty="0"/>
              <a:t>S-</a:t>
            </a:r>
            <a:r>
              <a:rPr lang="ru-RU" sz="2800"/>
              <a:t>режима</a:t>
            </a:r>
            <a:br>
              <a:rPr lang="fr-CH" sz="2800" dirty="0"/>
            </a:br>
            <a:endParaRPr lang="ru-RU" sz="2800" dirty="0"/>
          </a:p>
        </p:txBody>
      </p:sp>
      <p:sp>
        <p:nvSpPr>
          <p:cNvPr id="9" name="Включается при сбросе при инициализации CPU">
            <a:extLst>
              <a:ext uri="{FF2B5EF4-FFF2-40B4-BE49-F238E27FC236}">
                <a16:creationId xmlns:a16="http://schemas.microsoft.com/office/drawing/2014/main" id="{43A8061B-14CD-FFCC-1380-60F140B57723}"/>
              </a:ext>
            </a:extLst>
          </p:cNvPr>
          <p:cNvSpPr/>
          <p:nvPr/>
        </p:nvSpPr>
        <p:spPr>
          <a:xfrm>
            <a:off x="1680685" y="2032988"/>
            <a:ext cx="5782630" cy="1077524"/>
          </a:xfrm>
          <a:prstGeom prst="roundRect">
            <a:avLst>
              <a:gd name="adj" fmla="val 15000"/>
            </a:avLst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indent="254000" defTabSz="584200">
              <a:lnSpc>
                <a:spcPct val="100000"/>
              </a:lnSpc>
              <a:spcBef>
                <a:spcPts val="0"/>
              </a:spcBef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indent="0" algn="ctr"/>
            <a:r>
              <a:rPr lang="ru-RU" dirty="0">
                <a:latin typeface="Arial Black" panose="020B0A04020102020204" pitchFamily="34" charset="0"/>
              </a:rPr>
              <a:t>Виртуализация</a:t>
            </a:r>
            <a:endParaRPr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33859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План</a:t>
            </a:r>
            <a:endParaRPr sz="2800" dirty="0"/>
          </a:p>
        </p:txBody>
      </p:sp>
      <p:sp>
        <p:nvSpPr>
          <p:cNvPr id="9" name="Руководство по архитектуре набора команд.…">
            <a:extLst>
              <a:ext uri="{FF2B5EF4-FFF2-40B4-BE49-F238E27FC236}">
                <a16:creationId xmlns:a16="http://schemas.microsoft.com/office/drawing/2014/main" id="{AB0828FF-CE78-4F63-6501-B7D62167A1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763624"/>
            <a:ext cx="7136850" cy="418937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533400" indent="-533400">
              <a:lnSpc>
                <a:spcPct val="100000"/>
              </a:lnSpc>
              <a:spcBef>
                <a:spcPts val="2000"/>
              </a:spcBef>
              <a:buSzPct val="100000"/>
              <a:buAutoNum type="arabicPeriod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sz="1800" dirty="0" err="1"/>
              <a:t>Руководство</a:t>
            </a:r>
            <a:r>
              <a:rPr sz="1800" dirty="0"/>
              <a:t> </a:t>
            </a:r>
            <a:r>
              <a:rPr sz="1800" dirty="0" err="1"/>
              <a:t>по</a:t>
            </a:r>
            <a:r>
              <a:rPr sz="1800" dirty="0"/>
              <a:t> </a:t>
            </a:r>
            <a:r>
              <a:rPr sz="1800" dirty="0" err="1"/>
              <a:t>архитектуре</a:t>
            </a:r>
            <a:r>
              <a:rPr sz="1800" dirty="0"/>
              <a:t> </a:t>
            </a:r>
            <a:r>
              <a:rPr sz="1800" dirty="0" err="1"/>
              <a:t>набора</a:t>
            </a:r>
            <a:r>
              <a:rPr sz="1800" dirty="0"/>
              <a:t> </a:t>
            </a:r>
            <a:r>
              <a:rPr sz="1800" dirty="0" err="1"/>
              <a:t>команд</a:t>
            </a:r>
            <a:r>
              <a:rPr sz="1800" dirty="0"/>
              <a:t>.</a:t>
            </a:r>
          </a:p>
          <a:p>
            <a:pPr marL="1295400" lvl="1" indent="-762000">
              <a:lnSpc>
                <a:spcPct val="100000"/>
              </a:lnSpc>
              <a:spcBef>
                <a:spcPts val="2000"/>
              </a:spcBef>
              <a:buSzPct val="100000"/>
              <a:buAutoNum type="arabicPeriod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sz="1800" dirty="0" err="1"/>
              <a:t>Особенности</a:t>
            </a:r>
            <a:r>
              <a:rPr sz="1800" dirty="0"/>
              <a:t>.</a:t>
            </a:r>
          </a:p>
          <a:p>
            <a:pPr marL="1295400" lvl="1" indent="-762000">
              <a:lnSpc>
                <a:spcPct val="100000"/>
              </a:lnSpc>
              <a:spcBef>
                <a:spcPts val="2000"/>
              </a:spcBef>
              <a:buSzPct val="100000"/>
              <a:buAutoNum type="arabicPeriod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sz="1800" dirty="0" err="1"/>
              <a:t>Жизненный</a:t>
            </a:r>
            <a:r>
              <a:rPr sz="1800" dirty="0"/>
              <a:t> </a:t>
            </a:r>
            <a:r>
              <a:rPr sz="1800" dirty="0" err="1"/>
              <a:t>цикл</a:t>
            </a:r>
            <a:r>
              <a:rPr sz="1800" dirty="0"/>
              <a:t>.</a:t>
            </a:r>
          </a:p>
          <a:p>
            <a:pPr marL="533400" indent="-533400">
              <a:lnSpc>
                <a:spcPct val="100000"/>
              </a:lnSpc>
              <a:spcBef>
                <a:spcPts val="2000"/>
              </a:spcBef>
              <a:buSzPct val="100000"/>
              <a:buAutoNum type="arabicPeriod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sz="1800" dirty="0" err="1"/>
              <a:t>Непривилегированная</a:t>
            </a:r>
            <a:r>
              <a:rPr sz="1800" dirty="0"/>
              <a:t> ISA.</a:t>
            </a:r>
          </a:p>
          <a:p>
            <a:pPr marL="1295400" lvl="1" indent="-762000">
              <a:lnSpc>
                <a:spcPct val="100000"/>
              </a:lnSpc>
              <a:spcBef>
                <a:spcPts val="2000"/>
              </a:spcBef>
              <a:buSzPct val="100000"/>
              <a:buAutoNum type="arabicPeriod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sz="1800" dirty="0" err="1"/>
              <a:t>Организация</a:t>
            </a:r>
            <a:r>
              <a:rPr sz="1800" dirty="0"/>
              <a:t> ISA.</a:t>
            </a:r>
          </a:p>
          <a:p>
            <a:pPr marL="1295400" lvl="1" indent="-762000">
              <a:lnSpc>
                <a:spcPct val="100000"/>
              </a:lnSpc>
              <a:spcBef>
                <a:spcPts val="2000"/>
              </a:spcBef>
              <a:buSzPct val="100000"/>
              <a:buAutoNum type="arabicPeriod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sz="1800" dirty="0" err="1"/>
              <a:t>Базовые</a:t>
            </a:r>
            <a:r>
              <a:rPr sz="1800" dirty="0"/>
              <a:t> </a:t>
            </a:r>
            <a:r>
              <a:rPr lang="ru-RU" sz="1800" dirty="0"/>
              <a:t>команды</a:t>
            </a:r>
            <a:r>
              <a:rPr sz="1800" dirty="0"/>
              <a:t> и </a:t>
            </a:r>
            <a:r>
              <a:rPr sz="1800" dirty="0" err="1"/>
              <a:t>расширения</a:t>
            </a:r>
            <a:r>
              <a:rPr sz="1800" dirty="0"/>
              <a:t>.</a:t>
            </a:r>
          </a:p>
          <a:p>
            <a:pPr marL="533400" indent="-533400">
              <a:lnSpc>
                <a:spcPct val="100000"/>
              </a:lnSpc>
              <a:spcBef>
                <a:spcPts val="2000"/>
              </a:spcBef>
              <a:buSzPct val="100000"/>
              <a:buAutoNum type="arabicPeriod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sz="1800" dirty="0" err="1"/>
              <a:t>Привилегированная</a:t>
            </a:r>
            <a:r>
              <a:rPr sz="1800" dirty="0"/>
              <a:t> ISA.</a:t>
            </a:r>
          </a:p>
        </p:txBody>
      </p:sp>
    </p:spTree>
    <p:extLst>
      <p:ext uri="{BB962C8B-B14F-4D97-AF65-F5344CB8AC3E}">
        <p14:creationId xmlns:p14="http://schemas.microsoft.com/office/powerpoint/2010/main" val="2853285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вставленный-фильм.png" descr="вставленный-фильм.png">
            <a:extLst>
              <a:ext uri="{FF2B5EF4-FFF2-40B4-BE49-F238E27FC236}">
                <a16:creationId xmlns:a16="http://schemas.microsoft.com/office/drawing/2014/main" id="{63241653-AAA9-1FA2-8BED-F3978B959D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200" y="2671614"/>
            <a:ext cx="5714700" cy="2026861"/>
          </a:xfrm>
          <a:prstGeom prst="rect">
            <a:avLst/>
          </a:prstGeom>
          <a:ln w="12700">
            <a:miter lim="400000"/>
          </a:ln>
        </p:spPr>
      </p:pic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Архитектура набора команд</a:t>
            </a:r>
            <a:endParaRPr lang="fr-CH" sz="2800" dirty="0"/>
          </a:p>
        </p:txBody>
      </p:sp>
      <p:sp>
        <p:nvSpPr>
          <p:cNvPr id="4" name="ISA – абстрактная модель компьютера.…">
            <a:extLst>
              <a:ext uri="{FF2B5EF4-FFF2-40B4-BE49-F238E27FC236}">
                <a16:creationId xmlns:a16="http://schemas.microsoft.com/office/drawing/2014/main" id="{D68DE4FF-F9CA-C90A-1E42-CBB37B48AFD6}"/>
              </a:ext>
            </a:extLst>
          </p:cNvPr>
          <p:cNvSpPr txBox="1">
            <a:spLocks/>
          </p:cNvSpPr>
          <p:nvPr/>
        </p:nvSpPr>
        <p:spPr>
          <a:xfrm>
            <a:off x="311700" y="1187450"/>
            <a:ext cx="6317700" cy="1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>
              <a:lnSpc>
                <a:spcPct val="130000"/>
              </a:lnSpc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400" dirty="0">
                <a:latin typeface="Arial"/>
                <a:ea typeface="Arial"/>
                <a:cs typeface="Arial"/>
                <a:sym typeface="Arial"/>
              </a:rPr>
              <a:t>ISA – абстрактная модель компьютера.</a:t>
            </a:r>
          </a:p>
          <a:p>
            <a:pPr>
              <a:lnSpc>
                <a:spcPct val="130000"/>
              </a:lnSpc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400" dirty="0">
                <a:latin typeface="Arial"/>
                <a:ea typeface="Arial"/>
                <a:cs typeface="Arial"/>
                <a:sym typeface="Arial"/>
              </a:rPr>
              <a:t>Любой может внести свой вклад в ISA.</a:t>
            </a:r>
          </a:p>
          <a:p>
            <a:pPr>
              <a:lnSpc>
                <a:spcPct val="130000"/>
              </a:lnSpc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400" dirty="0">
                <a:latin typeface="Arial"/>
                <a:ea typeface="Arial"/>
                <a:cs typeface="Arial"/>
                <a:sym typeface="Arial"/>
              </a:rPr>
              <a:t>Публичное ведение работ на </a:t>
            </a:r>
            <a:r>
              <a:rPr lang="ru-RU" sz="2400" dirty="0" err="1">
                <a:latin typeface="Arial"/>
                <a:ea typeface="Arial"/>
                <a:cs typeface="Arial"/>
                <a:sym typeface="Arial"/>
              </a:rPr>
              <a:t>GitHub</a:t>
            </a:r>
            <a:r>
              <a:rPr lang="ru-RU" sz="2400" dirty="0"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89955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265771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Архитектура набора команд</a:t>
            </a:r>
          </a:p>
        </p:txBody>
      </p:sp>
      <p:sp>
        <p:nvSpPr>
          <p:cNvPr id="314" name="Google Shape;314;p25"/>
          <p:cNvSpPr txBox="1">
            <a:spLocks noGrp="1"/>
          </p:cNvSpPr>
          <p:nvPr>
            <p:ph type="body" idx="1"/>
          </p:nvPr>
        </p:nvSpPr>
        <p:spPr>
          <a:xfrm>
            <a:off x="311700" y="1199465"/>
            <a:ext cx="8220000" cy="40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lnSpc>
                <a:spcPct val="130000"/>
              </a:lnSpc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400" dirty="0"/>
              <a:t>План</a:t>
            </a:r>
          </a:p>
          <a:p>
            <a:pPr>
              <a:lnSpc>
                <a:spcPct val="130000"/>
              </a:lnSpc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400" dirty="0"/>
              <a:t>Разработка</a:t>
            </a:r>
          </a:p>
          <a:p>
            <a:pPr>
              <a:lnSpc>
                <a:spcPct val="130000"/>
              </a:lnSpc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400" dirty="0"/>
              <a:t>Заморозка</a:t>
            </a:r>
          </a:p>
          <a:p>
            <a:pPr>
              <a:lnSpc>
                <a:spcPct val="130000"/>
              </a:lnSpc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400" dirty="0"/>
              <a:t>Готовность к утверждению</a:t>
            </a:r>
          </a:p>
          <a:p>
            <a:pPr>
              <a:lnSpc>
                <a:spcPct val="130000"/>
              </a:lnSpc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400" dirty="0"/>
              <a:t>Развитие экосистемы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63279A-2565-F163-B062-96B1E4800F32}"/>
              </a:ext>
            </a:extLst>
          </p:cNvPr>
          <p:cNvSpPr txBox="1"/>
          <p:nvPr/>
        </p:nvSpPr>
        <p:spPr>
          <a:xfrm>
            <a:off x="311700" y="876300"/>
            <a:ext cx="72067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solidFill>
                  <a:srgbClr val="002060"/>
                </a:solidFill>
              </a:rPr>
              <a:t>Жизненный цикл</a:t>
            </a:r>
          </a:p>
          <a:p>
            <a:endParaRPr lang="ru-RU" sz="18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3486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265771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Архитектура набора команд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63279A-2565-F163-B062-96B1E4800F32}"/>
              </a:ext>
            </a:extLst>
          </p:cNvPr>
          <p:cNvSpPr txBox="1"/>
          <p:nvPr/>
        </p:nvSpPr>
        <p:spPr>
          <a:xfrm>
            <a:off x="311700" y="876300"/>
            <a:ext cx="72067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solidFill>
                  <a:srgbClr val="002060"/>
                </a:solidFill>
              </a:rPr>
              <a:t>Жизненный цикл</a:t>
            </a:r>
          </a:p>
          <a:p>
            <a:endParaRPr lang="ru-RU" sz="1800" b="1" dirty="0">
              <a:solidFill>
                <a:srgbClr val="002060"/>
              </a:solidFill>
            </a:endParaRPr>
          </a:p>
        </p:txBody>
      </p:sp>
      <p:pic>
        <p:nvPicPr>
          <p:cNvPr id="5" name="вставленный-фильм.png" descr="вставленный-фильм.png">
            <a:extLst>
              <a:ext uri="{FF2B5EF4-FFF2-40B4-BE49-F238E27FC236}">
                <a16:creationId xmlns:a16="http://schemas.microsoft.com/office/drawing/2014/main" id="{C0CD24A3-A028-3461-DEEE-080238209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008" y="1298004"/>
            <a:ext cx="6230392" cy="337479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097293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265771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Непривилегированная </a:t>
            </a:r>
            <a:r>
              <a:rPr lang="fr-CH" sz="2800" dirty="0"/>
              <a:t>ISA</a:t>
            </a:r>
            <a:endParaRPr lang="ru-RU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63279A-2565-F163-B062-96B1E4800F32}"/>
              </a:ext>
            </a:extLst>
          </p:cNvPr>
          <p:cNvSpPr txBox="1"/>
          <p:nvPr/>
        </p:nvSpPr>
        <p:spPr>
          <a:xfrm>
            <a:off x="311700" y="876300"/>
            <a:ext cx="72067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solidFill>
                  <a:srgbClr val="002060"/>
                </a:solidFill>
              </a:rPr>
              <a:t>Организация </a:t>
            </a:r>
            <a:r>
              <a:rPr lang="fr-CH" sz="1800" b="1" dirty="0">
                <a:solidFill>
                  <a:srgbClr val="002060"/>
                </a:solidFill>
              </a:rPr>
              <a:t>ISA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FB8A0C5-E3E7-AC71-5A2B-0857D55CD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397" y="1245632"/>
            <a:ext cx="7259206" cy="309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026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265771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Непривилегированная </a:t>
            </a:r>
            <a:r>
              <a:rPr lang="fr-CH" sz="2800" dirty="0"/>
              <a:t>ISA</a:t>
            </a:r>
            <a:endParaRPr lang="ru-RU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63279A-2565-F163-B062-96B1E4800F32}"/>
              </a:ext>
            </a:extLst>
          </p:cNvPr>
          <p:cNvSpPr txBox="1"/>
          <p:nvPr/>
        </p:nvSpPr>
        <p:spPr>
          <a:xfrm>
            <a:off x="311700" y="876300"/>
            <a:ext cx="72067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solidFill>
                  <a:srgbClr val="002060"/>
                </a:solidFill>
              </a:rPr>
              <a:t>Организация </a:t>
            </a:r>
            <a:r>
              <a:rPr lang="fr-CH" sz="1800" b="1" dirty="0">
                <a:solidFill>
                  <a:srgbClr val="002060"/>
                </a:solidFill>
              </a:rPr>
              <a:t>ISA</a:t>
            </a:r>
          </a:p>
        </p:txBody>
      </p:sp>
      <p:pic>
        <p:nvPicPr>
          <p:cNvPr id="2" name="вставленный-фильм.png" descr="вставленный-фильм.png">
            <a:extLst>
              <a:ext uri="{FF2B5EF4-FFF2-40B4-BE49-F238E27FC236}">
                <a16:creationId xmlns:a16="http://schemas.microsoft.com/office/drawing/2014/main" id="{DEF157E0-1072-63D1-364F-044275B78F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3537" y="1245632"/>
            <a:ext cx="5776925" cy="327270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183769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265771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Непривилегированная </a:t>
            </a:r>
            <a:r>
              <a:rPr lang="fr-CH" sz="2800" dirty="0"/>
              <a:t>ISA</a:t>
            </a:r>
            <a:endParaRPr lang="ru-RU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63279A-2565-F163-B062-96B1E4800F32}"/>
              </a:ext>
            </a:extLst>
          </p:cNvPr>
          <p:cNvSpPr txBox="1"/>
          <p:nvPr/>
        </p:nvSpPr>
        <p:spPr>
          <a:xfrm>
            <a:off x="311700" y="876300"/>
            <a:ext cx="72067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solidFill>
                  <a:srgbClr val="002060"/>
                </a:solidFill>
              </a:rPr>
              <a:t>Команды и расширения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F067771-0961-4D77-248A-A61F2B92D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106" y="1245632"/>
            <a:ext cx="6287787" cy="3361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263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265771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Привилегированная </a:t>
            </a:r>
            <a:r>
              <a:rPr lang="fr-CH" sz="2800" dirty="0"/>
              <a:t>ISA</a:t>
            </a:r>
            <a:endParaRPr lang="ru-RU" sz="2800" dirty="0"/>
          </a:p>
        </p:txBody>
      </p:sp>
      <p:sp>
        <p:nvSpPr>
          <p:cNvPr id="314" name="Google Shape;314;p25"/>
          <p:cNvSpPr txBox="1">
            <a:spLocks noGrp="1"/>
          </p:cNvSpPr>
          <p:nvPr>
            <p:ph type="body" idx="1"/>
          </p:nvPr>
        </p:nvSpPr>
        <p:spPr>
          <a:xfrm>
            <a:off x="311700" y="1066115"/>
            <a:ext cx="6977100" cy="17913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lnSpc>
                <a:spcPct val="130000"/>
              </a:lnSpc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400" dirty="0"/>
              <a:t>Описания RISC-V ISA в:</a:t>
            </a:r>
          </a:p>
          <a:p>
            <a:pPr marL="1143000" lvl="1">
              <a:lnSpc>
                <a:spcPct val="130000"/>
              </a:lnSpc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400" dirty="0"/>
              <a:t>машинном режиме (M-</a:t>
            </a:r>
            <a:r>
              <a:rPr lang="ru-RU" sz="2400" dirty="0" err="1"/>
              <a:t>mode</a:t>
            </a:r>
            <a:r>
              <a:rPr lang="ru-RU" sz="2400" dirty="0"/>
              <a:t>),</a:t>
            </a:r>
          </a:p>
          <a:p>
            <a:pPr marL="1143000" lvl="1">
              <a:lnSpc>
                <a:spcPct val="130000"/>
              </a:lnSpc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400" dirty="0"/>
              <a:t>режиме супервизора (S-</a:t>
            </a:r>
            <a:r>
              <a:rPr lang="ru-RU" sz="2400" dirty="0" err="1"/>
              <a:t>mode</a:t>
            </a:r>
            <a:r>
              <a:rPr lang="ru-RU" sz="2400" dirty="0"/>
              <a:t>).</a:t>
            </a:r>
          </a:p>
          <a:p>
            <a:pPr marL="177800" indent="0">
              <a:lnSpc>
                <a:spcPct val="130000"/>
              </a:lnSpc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320334405"/>
      </p:ext>
    </p:extLst>
  </p:cSld>
  <p:clrMapOvr>
    <a:masterClrMapping/>
  </p:clrMapOvr>
</p:sld>
</file>

<file path=ppt/theme/theme1.xml><?xml version="1.0" encoding="utf-8"?>
<a:theme xmlns:a="http://schemas.openxmlformats.org/drawingml/2006/main" name="RISC-V Шаблон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3575</Words>
  <Application>Microsoft Office PowerPoint</Application>
  <PresentationFormat>Экран (16:9)</PresentationFormat>
  <Paragraphs>144</Paragraphs>
  <Slides>17</Slides>
  <Notes>17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4" baseType="lpstr">
      <vt:lpstr>Wingdings</vt:lpstr>
      <vt:lpstr>Nunito Sans Light</vt:lpstr>
      <vt:lpstr>Nunito Sans</vt:lpstr>
      <vt:lpstr>Arial Black</vt:lpstr>
      <vt:lpstr>Arial</vt:lpstr>
      <vt:lpstr>Calibri</vt:lpstr>
      <vt:lpstr>RISC-V Шаблон</vt:lpstr>
      <vt:lpstr>Введение в RISC-V Лекция 4 | Разработка RISC-V  </vt:lpstr>
      <vt:lpstr>План</vt:lpstr>
      <vt:lpstr>Архитектура набора команд</vt:lpstr>
      <vt:lpstr>Архитектура набора команд</vt:lpstr>
      <vt:lpstr>Архитектура набора команд</vt:lpstr>
      <vt:lpstr>Непривилегированная ISA</vt:lpstr>
      <vt:lpstr>Непривилегированная ISA</vt:lpstr>
      <vt:lpstr>Непривилегированная ISA</vt:lpstr>
      <vt:lpstr>Привилегированная ISA</vt:lpstr>
      <vt:lpstr>Привилегированная ISA</vt:lpstr>
      <vt:lpstr>Привилегированная ISA</vt:lpstr>
      <vt:lpstr>Привилегированная ISA</vt:lpstr>
      <vt:lpstr>Привилегированная ISA</vt:lpstr>
      <vt:lpstr>Привилегированная ISA</vt:lpstr>
      <vt:lpstr>Защита физической памяти</vt:lpstr>
      <vt:lpstr>ISA уровня S-режима 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modified xsi:type="dcterms:W3CDTF">2024-08-05T19:46:32Z</dcterms:modified>
</cp:coreProperties>
</file>